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75" r:id="rId9"/>
    <p:sldId id="268" r:id="rId10"/>
    <p:sldId id="269" r:id="rId11"/>
    <p:sldId id="276" r:id="rId12"/>
    <p:sldId id="270" r:id="rId13"/>
    <p:sldId id="271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BE825-AAE9-1182-C914-051DCE0605FD}" v="770" dt="2025-01-27T17:19:23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60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0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649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363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60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983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301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281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60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4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9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2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42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6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0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1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272BD4-2545-4CBC-884B-8D5B0E66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68626"/>
            <a:ext cx="9601196" cy="1517373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Katy ISD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Course Selection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8EBC5A-42E7-4E58-9C33-B17194A82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60320"/>
            <a:ext cx="9483761" cy="33155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dirty="0"/>
              <a:t>Information for Upcoming</a:t>
            </a:r>
          </a:p>
          <a:p>
            <a:pPr marL="0" indent="0" algn="ctr">
              <a:buNone/>
            </a:pPr>
            <a:r>
              <a:rPr lang="en-US" sz="5400" dirty="0"/>
              <a:t> 8</a:t>
            </a:r>
            <a:r>
              <a:rPr lang="en-US" sz="5400" baseline="30000" dirty="0"/>
              <a:t>th</a:t>
            </a:r>
            <a:r>
              <a:rPr lang="en-US" sz="5400" dirty="0"/>
              <a:t> Grade Students and Parents</a:t>
            </a:r>
          </a:p>
          <a:p>
            <a:pPr marL="0" indent="0" algn="ctr">
              <a:buNone/>
            </a:pPr>
            <a:r>
              <a:rPr lang="en-US" sz="5400" dirty="0"/>
              <a:t> for the </a:t>
            </a:r>
            <a:endParaRPr lang="en-US" dirty="0"/>
          </a:p>
          <a:p>
            <a:pPr marL="0" indent="0" algn="ctr">
              <a:buNone/>
            </a:pPr>
            <a:r>
              <a:rPr lang="en-US" sz="5400" dirty="0"/>
              <a:t>2025-2026 School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11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5593-8D46-4345-B12B-C40026C1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2251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Other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ECC52-8D14-4D60-B1D3-D936C5561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56932"/>
            <a:ext cx="10434917" cy="3682634"/>
          </a:xfrm>
        </p:spPr>
        <p:txBody>
          <a:bodyPr/>
          <a:lstStyle/>
          <a:p>
            <a:r>
              <a:rPr lang="en-US" dirty="0"/>
              <a:t>Students who do not pass the Math or Reading section of the STAAR test will be recommended to take these classes in place of P.E. or the elective choice. </a:t>
            </a:r>
          </a:p>
          <a:p>
            <a:r>
              <a:rPr lang="en-US" b="1" dirty="0">
                <a:solidFill>
                  <a:schemeClr val="accent1"/>
                </a:solidFill>
              </a:rPr>
              <a:t>Math Lab </a:t>
            </a:r>
            <a:r>
              <a:rPr lang="en-US" dirty="0"/>
              <a:t>is designed to help refine and review math skills in preparation for the STAAR test. 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Reading Elective </a:t>
            </a:r>
            <a:r>
              <a:rPr lang="en-US" dirty="0"/>
              <a:t>is designed to help improve reading level and basic reading skills in preparation for the STAAR test. 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3C1FE5-5874-4FDC-A282-3ADEFE94A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64" y="3910060"/>
            <a:ext cx="1332350" cy="976378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AA33FA-04C3-4F8F-A4BC-1B13D40F7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74" y="5274367"/>
            <a:ext cx="1707660" cy="9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7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C364-4645-9DDA-21DD-4363AF64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P.E., Dance, Athletics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D5836-E60F-5D61-51E2-EC412334A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Students only select athletics if they are playing football.</a:t>
            </a:r>
          </a:p>
          <a:p>
            <a:pPr>
              <a:buSzPct val="114999"/>
            </a:pPr>
            <a:r>
              <a:rPr lang="en-US" dirty="0"/>
              <a:t>Talk to the coaches if you are interested in playing a sport in 8th grade. They will guide you on the steps to take.</a:t>
            </a:r>
          </a:p>
          <a:p>
            <a:pPr>
              <a:buSzPct val="114999"/>
            </a:pPr>
            <a:r>
              <a:rPr lang="en-US" dirty="0"/>
              <a:t>Coaches will give counselors a list of students to place in athletics at the end of the semester. </a:t>
            </a:r>
          </a:p>
          <a:p>
            <a:pPr>
              <a:buSzPct val="114999"/>
            </a:pPr>
            <a:r>
              <a:rPr lang="en-US" dirty="0"/>
              <a:t>8th grade students may select dance in place of P.E.</a:t>
            </a:r>
          </a:p>
          <a:p>
            <a:pPr>
              <a:buSzPct val="11499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3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A13D-AF94-43A0-B5C6-7A15C706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Parent Approval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14F04-F263-4A83-8A85-410D589F5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1986"/>
            <a:ext cx="9601196" cy="3700630"/>
          </a:xfrm>
        </p:spPr>
        <p:txBody>
          <a:bodyPr>
            <a:normAutofit/>
          </a:bodyPr>
          <a:lstStyle/>
          <a:p>
            <a:r>
              <a:rPr lang="en-US" dirty="0"/>
              <a:t>Students/parents will check courses requests through </a:t>
            </a:r>
            <a:r>
              <a:rPr lang="en-US" dirty="0" err="1"/>
              <a:t>SchooLinks</a:t>
            </a:r>
            <a:r>
              <a:rPr lang="en-US" dirty="0"/>
              <a:t>. </a:t>
            </a:r>
          </a:p>
          <a:p>
            <a:pPr>
              <a:buSzPct val="114999"/>
            </a:pPr>
            <a:r>
              <a:rPr lang="en-US" dirty="0"/>
              <a:t>Parents will receive an email notification when classes have been approved by the counselor.</a:t>
            </a:r>
          </a:p>
          <a:p>
            <a:pPr>
              <a:buSzPct val="114999"/>
            </a:pPr>
            <a:r>
              <a:rPr lang="en-US" dirty="0"/>
              <a:t>Parents will approve the courses through </a:t>
            </a:r>
            <a:r>
              <a:rPr lang="en-US" dirty="0" err="1"/>
              <a:t>SchooLinks</a:t>
            </a:r>
            <a:r>
              <a:rPr lang="en-US" dirty="0"/>
              <a:t> by March 9th.</a:t>
            </a:r>
          </a:p>
          <a:p>
            <a:r>
              <a:rPr lang="en-US" dirty="0"/>
              <a:t>The course requests shown in </a:t>
            </a:r>
            <a:r>
              <a:rPr lang="en-US" dirty="0" err="1"/>
              <a:t>SchooLinks</a:t>
            </a:r>
            <a:r>
              <a:rPr lang="en-US" dirty="0"/>
              <a:t> is the list of courses you selected. It is not the schedule.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83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9030-B3E3-4A89-9EFF-D617BA73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Course Changes After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186F3-90DC-4C32-894A-99D50DE34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2744"/>
            <a:ext cx="9601196" cy="37006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Course changes will only be made for the following reasons:</a:t>
            </a:r>
          </a:p>
          <a:p>
            <a:pPr marL="457200" indent="-457200">
              <a:buAutoNum type="arabicPeriod"/>
            </a:pPr>
            <a:r>
              <a:rPr lang="en-US" dirty="0"/>
              <a:t>Error in scheduling by the school (data entry error); </a:t>
            </a:r>
          </a:p>
          <a:p>
            <a:pPr marL="457200" indent="-457200">
              <a:buAutoNum type="arabicPeriod"/>
            </a:pPr>
            <a:r>
              <a:rPr lang="en-US" dirty="0"/>
              <a:t>Student has not met course prerequisites; </a:t>
            </a:r>
          </a:p>
          <a:p>
            <a:pPr marL="457200" indent="-457200">
              <a:buAutoNum type="arabicPeriod"/>
            </a:pPr>
            <a:r>
              <a:rPr lang="en-US" dirty="0"/>
              <a:t>Student has already earned credit for the course;</a:t>
            </a:r>
          </a:p>
          <a:p>
            <a:pPr marL="457200" indent="-457200">
              <a:buAutoNum type="arabicPeriod"/>
            </a:pPr>
            <a:r>
              <a:rPr lang="en-US" dirty="0"/>
              <a:t>Change in program (athletics, fine arts, etc.); </a:t>
            </a:r>
          </a:p>
          <a:p>
            <a:pPr marL="457200" indent="-457200">
              <a:buAutoNum type="arabicPeriod"/>
            </a:pPr>
            <a:r>
              <a:rPr lang="en-US" dirty="0"/>
              <a:t>Level changes as recommended by the teacher and counselor, with parent and principal approval;</a:t>
            </a:r>
          </a:p>
          <a:p>
            <a:pPr marL="457200" indent="-457200">
              <a:buAutoNum type="arabicPeriod"/>
            </a:pPr>
            <a:r>
              <a:rPr lang="en-US" dirty="0"/>
              <a:t>Student did not meet standard on STAAR exam.</a:t>
            </a:r>
          </a:p>
        </p:txBody>
      </p:sp>
    </p:spTree>
    <p:extLst>
      <p:ext uri="{BB962C8B-B14F-4D97-AF65-F5344CB8AC3E}">
        <p14:creationId xmlns:p14="http://schemas.microsoft.com/office/powerpoint/2010/main" val="1394092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DC8D-216C-42BB-BEC9-2EABE93D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REMEMBER!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61184-82F2-488B-9E10-5FFCF04C0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Submit course entry and approval verification in </a:t>
            </a:r>
            <a:r>
              <a:rPr lang="en-US" b="1" dirty="0" err="1">
                <a:solidFill>
                  <a:srgbClr val="FF0000"/>
                </a:solidFill>
              </a:rPr>
              <a:t>SchooLinks</a:t>
            </a:r>
            <a:r>
              <a:rPr lang="en-US" b="1" dirty="0">
                <a:solidFill>
                  <a:srgbClr val="FF0000"/>
                </a:solidFill>
              </a:rPr>
              <a:t> from February 3rd  – March 9th </a:t>
            </a:r>
          </a:p>
          <a:p>
            <a:r>
              <a:rPr lang="en-US" dirty="0"/>
              <a:t> Choose your courses wisely – think carefully about your choices. </a:t>
            </a:r>
          </a:p>
          <a:p>
            <a:r>
              <a:rPr lang="en-US" dirty="0"/>
              <a:t> Talk to your teachers about KAP placement. </a:t>
            </a:r>
          </a:p>
          <a:p>
            <a:r>
              <a:rPr lang="en-US" dirty="0"/>
              <a:t> Choose the elective that’s most interesting to you.</a:t>
            </a:r>
          </a:p>
          <a:p>
            <a:pPr>
              <a:buSzPct val="114999"/>
            </a:pPr>
            <a:r>
              <a:rPr lang="en-US" dirty="0"/>
              <a:t> Choose 2 electives           </a:t>
            </a:r>
          </a:p>
          <a:p>
            <a:r>
              <a:rPr lang="en-US" dirty="0"/>
              <a:t> List three alternate electives. </a:t>
            </a:r>
          </a:p>
          <a:p>
            <a:r>
              <a:rPr lang="en-US" dirty="0"/>
              <a:t> Submit course entry on time.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18BF549E-1CF2-47D7-A581-C70C2DF2B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80" y="3675269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8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04AB-58F5-4ADA-B1DC-EA1F8C325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7257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Promotion to 8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B8E9C-D0A7-4AC2-BC4F-A0C8EB0E0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74259"/>
            <a:ext cx="9601196" cy="38082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must have an overall average of 70 or higher in all courses.</a:t>
            </a:r>
          </a:p>
          <a:p>
            <a:r>
              <a:rPr lang="en-US" dirty="0"/>
              <a:t>You must also have an overall average of 70 or higher in 3 of the 4 core subject areas: </a:t>
            </a:r>
          </a:p>
          <a:p>
            <a:pPr marL="0" indent="0">
              <a:buNone/>
            </a:pPr>
            <a:r>
              <a:rPr lang="en-US" dirty="0"/>
              <a:t>     1. English and Reading </a:t>
            </a:r>
          </a:p>
          <a:p>
            <a:pPr marL="0" indent="0">
              <a:buNone/>
            </a:pPr>
            <a:r>
              <a:rPr lang="en-US" dirty="0"/>
              <a:t>     2. Math</a:t>
            </a:r>
          </a:p>
          <a:p>
            <a:pPr marL="0" indent="0">
              <a:buNone/>
            </a:pPr>
            <a:r>
              <a:rPr lang="en-US" dirty="0"/>
              <a:t>     3. Science </a:t>
            </a:r>
          </a:p>
          <a:p>
            <a:pPr marL="0" indent="0">
              <a:buNone/>
            </a:pPr>
            <a:r>
              <a:rPr lang="en-US" dirty="0"/>
              <a:t>     4. Social Studies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i="1" dirty="0"/>
              <a:t>Students who do not meet these requirements must either attend summer school or repeat the current grade.</a:t>
            </a:r>
          </a:p>
        </p:txBody>
      </p:sp>
    </p:spTree>
    <p:extLst>
      <p:ext uri="{BB962C8B-B14F-4D97-AF65-F5344CB8AC3E}">
        <p14:creationId xmlns:p14="http://schemas.microsoft.com/office/powerpoint/2010/main" val="242811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C46F-68FF-4D02-AAB5-5F40226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Choosing Courses – Class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D9DEC-2E0A-4663-8EEA-C7337FF13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1"/>
            <a:ext cx="10279828" cy="36932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Academic courses </a:t>
            </a:r>
            <a:r>
              <a:rPr lang="en-US" sz="2800" dirty="0"/>
              <a:t>are designed for all students. These courses are on grade level and allow more time to review concepts.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KAP courses </a:t>
            </a:r>
            <a:r>
              <a:rPr lang="en-US" sz="2800" dirty="0"/>
              <a:t>are more challenging than academic. They are fast-paced and help prepare students for AP classes in high school.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GT courses </a:t>
            </a:r>
            <a:r>
              <a:rPr lang="en-US" sz="2800" dirty="0"/>
              <a:t>require students to be screened and identified for placement in GT courses. </a:t>
            </a: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0196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7762-05A7-48A9-95D5-EC5FD01A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40081"/>
            <a:ext cx="9601196" cy="1307054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KAP Program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6992D-FA0B-4330-97E2-A29A702ED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340" y="2556932"/>
            <a:ext cx="10800676" cy="36609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 “A” average in the academic class, or a “B” in the KAP class, is a good indicator of future success in a KAP class. </a:t>
            </a:r>
          </a:p>
          <a:p>
            <a:r>
              <a:rPr lang="en-US" dirty="0"/>
              <a:t>KAP courses are designed to challenge motivated students and prepare them for success in advanced coursework.</a:t>
            </a:r>
          </a:p>
          <a:p>
            <a:pPr marL="0" indent="0">
              <a:buNone/>
            </a:pPr>
            <a:r>
              <a:rPr lang="en-US" dirty="0"/>
              <a:t> These courses: </a:t>
            </a:r>
          </a:p>
          <a:p>
            <a:pPr marL="0" indent="0">
              <a:buNone/>
            </a:pPr>
            <a:r>
              <a:rPr lang="en-US" dirty="0"/>
              <a:t>			typically move at a faster pace, </a:t>
            </a:r>
          </a:p>
          <a:p>
            <a:pPr marL="0" indent="0">
              <a:buNone/>
            </a:pPr>
            <a:r>
              <a:rPr lang="en-US" dirty="0"/>
              <a:t>			are academically challenging, </a:t>
            </a:r>
          </a:p>
          <a:p>
            <a:pPr marL="0" indent="0">
              <a:buNone/>
            </a:pPr>
            <a:r>
              <a:rPr lang="en-US" dirty="0"/>
              <a:t>			require more independent learning, </a:t>
            </a:r>
          </a:p>
          <a:p>
            <a:pPr marL="0" indent="0">
              <a:buNone/>
            </a:pPr>
            <a:r>
              <a:rPr lang="en-US" dirty="0"/>
              <a:t>			might require more study time than academic courses.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7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B695-6E1E-45F8-B299-F5815518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KAP Program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365E-BFBC-4CFE-8446-8C0283B6F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215281" cy="3671746"/>
          </a:xfrm>
        </p:spPr>
        <p:txBody>
          <a:bodyPr/>
          <a:lstStyle/>
          <a:p>
            <a:r>
              <a:rPr lang="en-US" dirty="0"/>
              <a:t>Students may exit a KAP course at the end of a six weeks grading period.</a:t>
            </a:r>
          </a:p>
          <a:p>
            <a:r>
              <a:rPr lang="en-US" dirty="0"/>
              <a:t>The student must complete a </a:t>
            </a:r>
            <a:r>
              <a:rPr lang="en-US" i="1" dirty="0"/>
              <a:t>Petition for KAP Course Exit Form</a:t>
            </a:r>
            <a:r>
              <a:rPr lang="en-US" dirty="0"/>
              <a:t> and have teacher and parent approval to exit. </a:t>
            </a:r>
          </a:p>
          <a:p>
            <a:r>
              <a:rPr lang="en-US" dirty="0"/>
              <a:t>If the student’s 6-weeks average falls below 70, it is recommended to move to an academic class at the end of the grading period.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604E06-DF9D-4C49-8314-4F0307BD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66AD8-180F-4585-8444-D6E3F1B03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19DD48-144F-4836-9C0F-7A3BFC28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BD9AD-A5D1-4C76-9DC0-0DB17C8F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08760"/>
            <a:ext cx="2918458" cy="38404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Choosing 8th Grade Courses for Next Year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379797-D651-47FF-942A-A38CFE97E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AB20-F2CD-478B-89AE-359BC3766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79" y="1508760"/>
            <a:ext cx="5989317" cy="384048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All students must sign up for the following courses: </a:t>
            </a:r>
          </a:p>
          <a:p>
            <a:r>
              <a:rPr lang="en-US" sz="2000" dirty="0">
                <a:solidFill>
                  <a:schemeClr val="tx1"/>
                </a:solidFill>
              </a:rPr>
              <a:t>1. English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2. Math </a:t>
            </a:r>
          </a:p>
          <a:p>
            <a:r>
              <a:rPr lang="en-US" sz="2000" dirty="0">
                <a:solidFill>
                  <a:schemeClr val="tx1"/>
                </a:solidFill>
              </a:rPr>
              <a:t>3. Social Studies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4. Science </a:t>
            </a:r>
          </a:p>
          <a:p>
            <a:r>
              <a:rPr lang="en-US" sz="2000" dirty="0">
                <a:solidFill>
                  <a:schemeClr val="tx1"/>
                </a:solidFill>
              </a:rPr>
              <a:t>5. P.E., Dance or Athletics (Athletics if playing football) </a:t>
            </a:r>
          </a:p>
          <a:p>
            <a:r>
              <a:rPr lang="en-US" sz="2000" dirty="0">
                <a:solidFill>
                  <a:schemeClr val="tx1"/>
                </a:solidFill>
              </a:rPr>
              <a:t>6. </a:t>
            </a:r>
            <a:r>
              <a:rPr lang="en-US" sz="2000" b="1" dirty="0">
                <a:solidFill>
                  <a:schemeClr val="tx1"/>
                </a:solidFill>
              </a:rPr>
              <a:t>Two</a:t>
            </a:r>
            <a:r>
              <a:rPr lang="en-US" sz="2000" dirty="0">
                <a:solidFill>
                  <a:schemeClr val="tx1"/>
                </a:solidFill>
              </a:rPr>
              <a:t> electives and three alternate elective choices</a:t>
            </a:r>
          </a:p>
        </p:txBody>
      </p:sp>
    </p:spTree>
    <p:extLst>
      <p:ext uri="{BB962C8B-B14F-4D97-AF65-F5344CB8AC3E}">
        <p14:creationId xmlns:p14="http://schemas.microsoft.com/office/powerpoint/2010/main" val="194888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C9ECD5B-1C60-48D2-818D-865F4829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94099"/>
            <a:ext cx="9601196" cy="108652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8th Grade Junior High Electives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F717D-B11A-43C4-922E-681396E6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8" y="2538805"/>
            <a:ext cx="10689202" cy="37559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Band – Beginning, 2nd or 3rd Year</a:t>
            </a:r>
          </a:p>
          <a:p>
            <a:r>
              <a:rPr lang="en-US" dirty="0"/>
              <a:t>Choir – Boys or Girls – Beginning, 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rd</a:t>
            </a:r>
            <a:r>
              <a:rPr lang="en-US" dirty="0"/>
              <a:t> Year</a:t>
            </a:r>
          </a:p>
          <a:p>
            <a:r>
              <a:rPr lang="en-US" dirty="0"/>
              <a:t>Orchestra – Beginning, 2nd or 3rd Year </a:t>
            </a:r>
          </a:p>
          <a:p>
            <a:r>
              <a:rPr lang="en-US" dirty="0"/>
              <a:t>Theater Arts – Beginning, 2nd or 3rd Year </a:t>
            </a:r>
          </a:p>
          <a:p>
            <a:pPr>
              <a:buSzPct val="114999"/>
            </a:pPr>
            <a:r>
              <a:rPr lang="en-US"/>
              <a:t>Art – Beginning or 2nd</a:t>
            </a:r>
            <a:endParaRPr lang="en-US" dirty="0"/>
          </a:p>
          <a:p>
            <a:r>
              <a:rPr lang="en-US" dirty="0"/>
              <a:t>Publications – Yearbook (</a:t>
            </a:r>
            <a:r>
              <a:rPr lang="en-US" b="1" dirty="0"/>
              <a:t>application required</a:t>
            </a:r>
            <a:r>
              <a:rPr lang="en-US" dirty="0"/>
              <a:t>) See Mrs. </a:t>
            </a:r>
            <a:r>
              <a:rPr lang="en-US" dirty="0" err="1"/>
              <a:t>Rasberry</a:t>
            </a:r>
            <a:r>
              <a:rPr lang="en-US" dirty="0"/>
              <a:t> in Room  122</a:t>
            </a:r>
          </a:p>
          <a:p>
            <a:r>
              <a:rPr lang="en-US"/>
              <a:t>Leadworthy </a:t>
            </a:r>
          </a:p>
          <a:p>
            <a:pPr marL="0" indent="0">
              <a:buSzPct val="114999"/>
              <a:buNone/>
            </a:pPr>
            <a:r>
              <a:rPr lang="en-US" b="1" dirty="0"/>
              <a:t>These classes do not earn high school credit.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103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3439-9835-4FC5-8A79-7BCAD86C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7317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8</a:t>
            </a:r>
            <a:r>
              <a:rPr lang="en-US" b="1" baseline="30000" dirty="0">
                <a:solidFill>
                  <a:schemeClr val="accent1"/>
                </a:solidFill>
              </a:rPr>
              <a:t>th</a:t>
            </a:r>
            <a:r>
              <a:rPr lang="en-US" b="1" dirty="0">
                <a:solidFill>
                  <a:schemeClr val="accent1"/>
                </a:solidFill>
              </a:rPr>
              <a:t> Grade High School Credit Electives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98CE8-409B-4049-BCF7-C791C3609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50150"/>
            <a:ext cx="9601196" cy="4323891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Spanish I </a:t>
            </a:r>
            <a:r>
              <a:rPr lang="en-US" sz="1800" dirty="0"/>
              <a:t>(Satisfies 1 of the 2 Foreign Language Credits required for high school graduation)</a:t>
            </a:r>
          </a:p>
          <a:p>
            <a:r>
              <a:rPr lang="en-US" sz="1800" b="1" dirty="0"/>
              <a:t>Spanish for Spanish Speakers I &amp; II </a:t>
            </a:r>
            <a:r>
              <a:rPr lang="en-US" sz="1800" dirty="0"/>
              <a:t>(Satisfies the 2 foreign language credits required for high school graduation)</a:t>
            </a:r>
          </a:p>
          <a:p>
            <a:r>
              <a:rPr lang="en-US" sz="1800" b="1" dirty="0"/>
              <a:t>Art I </a:t>
            </a:r>
            <a:r>
              <a:rPr lang="en-US" sz="1800" dirty="0"/>
              <a:t>(Fine Arts High School Credit)</a:t>
            </a:r>
          </a:p>
          <a:p>
            <a:r>
              <a:rPr lang="en-US" sz="1800" b="1" dirty="0"/>
              <a:t>Principles of Engineering - </a:t>
            </a:r>
            <a:r>
              <a:rPr lang="en-US" sz="1800" dirty="0"/>
              <a:t>(1 high school credit)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Students that take this course and 8</a:t>
            </a:r>
            <a:r>
              <a:rPr lang="en-US" sz="18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grade math can’t take Engineering Design until 10</a:t>
            </a:r>
            <a:r>
              <a:rPr lang="en-US" sz="18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grade since Algebra is the prerequisite for Engineering Design. </a:t>
            </a:r>
          </a:p>
          <a:p>
            <a:r>
              <a:rPr lang="en-US" sz="1800" b="1" dirty="0"/>
              <a:t>Principles of Human Services </a:t>
            </a:r>
            <a:r>
              <a:rPr lang="en-US" sz="1800" dirty="0"/>
              <a:t>(1 high school credit)</a:t>
            </a:r>
          </a:p>
          <a:p>
            <a:r>
              <a:rPr lang="en-US" sz="1800" b="1" dirty="0"/>
              <a:t>Business Information Management </a:t>
            </a:r>
            <a:r>
              <a:rPr lang="en-US" sz="1800" dirty="0"/>
              <a:t>(1 high school credit)</a:t>
            </a:r>
          </a:p>
          <a:p>
            <a:pPr>
              <a:buSzPct val="114999"/>
            </a:pPr>
            <a:r>
              <a:rPr lang="en-US" sz="1800" b="1" dirty="0"/>
              <a:t>Principles of Information Technology </a:t>
            </a:r>
            <a:r>
              <a:rPr lang="en-US" sz="1800" dirty="0"/>
              <a:t>(1 high school credit)</a:t>
            </a:r>
          </a:p>
          <a:p>
            <a:pPr>
              <a:buSzPct val="114999"/>
            </a:pPr>
            <a:r>
              <a:rPr lang="en-US" sz="1800" b="1" dirty="0"/>
              <a:t>Principles of Arts, A/V Technology and Communications </a:t>
            </a:r>
            <a:r>
              <a:rPr lang="en-US" sz="1800" dirty="0"/>
              <a:t>(1 high school credit)</a:t>
            </a:r>
          </a:p>
          <a:p>
            <a:pPr>
              <a:buSzPct val="114999"/>
            </a:pPr>
            <a:r>
              <a:rPr lang="en-US" sz="1800" b="1" dirty="0"/>
              <a:t>Career Launchpad </a:t>
            </a:r>
            <a:r>
              <a:rPr lang="en-US" sz="1800" dirty="0"/>
              <a:t>(1 high school credit)</a:t>
            </a:r>
          </a:p>
          <a:p>
            <a:pPr>
              <a:buSzPct val="114999"/>
            </a:pPr>
            <a:endParaRPr lang="en-US" sz="2000" dirty="0"/>
          </a:p>
          <a:p>
            <a:pPr>
              <a:buSzPct val="114999"/>
            </a:pPr>
            <a:endParaRPr lang="en-US" dirty="0"/>
          </a:p>
          <a:p>
            <a:pPr>
              <a:buSzPct val="11499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7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8C80-5379-469B-9F9E-0B3BAF4E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High School Credit Courses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10B7A-BE51-4989-AA08-4E82BD64A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0471"/>
            <a:ext cx="9601196" cy="4023359"/>
          </a:xfrm>
        </p:spPr>
        <p:txBody>
          <a:bodyPr>
            <a:normAutofit/>
          </a:bodyPr>
          <a:lstStyle/>
          <a:p>
            <a:r>
              <a:rPr lang="en-US" dirty="0"/>
              <a:t>Semester grades and grade points earned in all high school credit courses – including those taken in junior high – become a permanent part of the student’s high school transcript. </a:t>
            </a:r>
          </a:p>
          <a:p>
            <a:r>
              <a:rPr lang="en-US" dirty="0"/>
              <a:t>If you take a high school credit course in junior high, you can't request the same course in high school since you already earned credit. </a:t>
            </a:r>
          </a:p>
          <a:p>
            <a:r>
              <a:rPr lang="en-US" dirty="0"/>
              <a:t>No credit is awarded for a duplicated course.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81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1006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 Katy ISD Course Selection </vt:lpstr>
      <vt:lpstr>Promotion to 8th Grade</vt:lpstr>
      <vt:lpstr>Choosing Courses – Class Formats</vt:lpstr>
      <vt:lpstr>KAP Program Information</vt:lpstr>
      <vt:lpstr>KAP Program Information</vt:lpstr>
      <vt:lpstr>Choosing 8th Grade Courses for Next Year</vt:lpstr>
      <vt:lpstr>8th Grade Junior High Electives </vt:lpstr>
      <vt:lpstr>8th Grade High School Credit Electives</vt:lpstr>
      <vt:lpstr>High School Credit Courses </vt:lpstr>
      <vt:lpstr>Other Courses</vt:lpstr>
      <vt:lpstr>P.E., Dance, Athletics</vt:lpstr>
      <vt:lpstr>Parent Approval Verification</vt:lpstr>
      <vt:lpstr>Course Changes After Approval</vt:lpstr>
      <vt:lpstr>REMEMBER!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2022-2023 Katy ISD Course Selection</dc:title>
  <dc:creator>Atwood, Julie T (CRJH)</dc:creator>
  <cp:lastModifiedBy>Poncik, Melanie A (CRJH)</cp:lastModifiedBy>
  <cp:revision>352</cp:revision>
  <dcterms:created xsi:type="dcterms:W3CDTF">2022-01-07T20:16:00Z</dcterms:created>
  <dcterms:modified xsi:type="dcterms:W3CDTF">2025-01-27T20:51:39Z</dcterms:modified>
</cp:coreProperties>
</file>